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</p:sldIdLst>
  <p:sldSz cx="12192000" cy="6858000"/>
  <p:notesSz cx="6858000" cy="9144000"/>
  <p:defaultTextStyle>
    <a:defPPr lvl="0">
      <a:defRPr lang="pt-BR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E2A0C0C-1F1E-4813-BB89-28CB136DC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3CE90B77-9698-40A0-A9C1-3FA471895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AEA3746-974C-4357-B6D4-C16906BB7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9B60-583C-4477-B75B-9ADBC14A895F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0F76E13-9D04-49C0-9C93-CF4EE62F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994048A-50BB-49DE-9BB2-1F3761970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D3EB-47AB-4CA6-B59A-C82DA603B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91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C3CFE03-563C-44D3-8667-8A8F384D5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944C1363-33D7-499C-AB92-688BF375A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CAFFDCC-75EF-4812-AD6D-7CA11F58A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9B60-583C-4477-B75B-9ADBC14A895F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A34F73C-2163-4988-865C-2F119558D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DF077EB-0AC1-40C5-9499-7D0B5C2F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D3EB-47AB-4CA6-B59A-C82DA603B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863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AE52E7A4-C393-4C71-BCF5-497B98657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D4106308-DBED-4FEA-BAE6-6C33B4AD7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4CED753-AA84-41E8-86E6-C90748D59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9B60-583C-4477-B75B-9ADBC14A895F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77B9722-114F-46F4-BDC2-29796E132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E9C82CA0-C93A-49C2-9ADD-FA1F6EF0A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D3EB-47AB-4CA6-B59A-C82DA603B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29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E572C04-489E-4077-861E-BE9E37E66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05A604A-F022-4727-8058-F508F38E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49CFAEC-0A60-43A6-BDE9-D027256BC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9B60-583C-4477-B75B-9ADBC14A895F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812A4152-1F5E-40EB-BD54-2325DFF8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AE8F1545-59BB-4796-86E4-E52EF26B0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D3EB-47AB-4CA6-B59A-C82DA603B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67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3A3FFEA-7F7B-4D9A-B580-CAEE329E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2498BDF4-11B5-42E7-AD35-66DB8A3F0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F7927D6-6FFC-4EB7-9D8E-C2293874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9B60-583C-4477-B75B-9ADBC14A895F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5BF3F99-922C-4897-85A6-B878F189F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FAA9395-90D9-4814-841B-4A14C151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D3EB-47AB-4CA6-B59A-C82DA603B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345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0D5B620-7ED9-4E98-8BF6-F65F86FB1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D57E748A-72B6-4F60-ADCD-61B17F105D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A02F4C75-1619-44D3-B219-55C03F3C4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17B4D6D1-50F6-445C-AB79-E4325E075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9B60-583C-4477-B75B-9ADBC14A895F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884F8D14-35C9-4863-90BC-C04D8546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08CB18B1-63DA-4786-B783-F40DCC910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D3EB-47AB-4CA6-B59A-C82DA603B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745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68D7070-2969-4450-9F23-E1161701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83207B33-8F95-4BE7-88AB-04A7DA64A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A4ECA111-C8AA-42A5-B121-97C4AF45D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EBA58C38-042D-4EAE-856C-260E79B66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D6E14010-5B19-4528-8A53-8D38D1EB04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5D9A4F8D-8DBB-467F-BD76-79248828E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9B60-583C-4477-B75B-9ADBC14A895F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FE736AFA-E859-4857-83C3-2CD79E64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212B5457-4494-4DD2-A2F3-50D337516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D3EB-47AB-4CA6-B59A-C82DA603B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65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B9A9F7-2B90-4B89-A475-A7D35FE6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EA624B06-D421-4AF3-A1A0-D0665A22D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9B60-583C-4477-B75B-9ADBC14A895F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9B814269-CED8-431C-8DA8-E6D94A87A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CA603A34-88B9-4504-B664-94F7C2E3C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D3EB-47AB-4CA6-B59A-C82DA603B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3257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10026221-C49E-41EA-ABC7-A0EA717C8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9B60-583C-4477-B75B-9ADBC14A895F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F1194D27-D53A-4389-831C-C61918B2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BCB54769-38C4-4132-BB6D-D1490B31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D3EB-47AB-4CA6-B59A-C82DA603B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386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7C38F1B-6DC4-4F39-8BA1-4F8A2EAB5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85E3C01-18B5-4F6E-B93B-66010D51D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ECC20634-8D03-4A71-9D23-BA3CBB975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B9DAD29D-AB77-498C-A240-0392D7BD5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9B60-583C-4477-B75B-9ADBC14A895F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62C94272-F323-4EDC-B221-514FCE89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860808ED-70E7-4B90-8B64-C256144C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D3EB-47AB-4CA6-B59A-C82DA603B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162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1430F99-37DF-4989-B04C-C77DADFD5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DDE593B7-323E-4471-8EC0-040A2895F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22BB7D20-F6CC-4E12-9252-CDD2DEC2C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83C98814-E90E-4C3B-A0BC-E68EEDEA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9B60-583C-4477-B75B-9ADBC14A895F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3EFBB9A-86BC-41E9-B88A-08790F2D7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56B03021-D124-44F9-8CC6-A8714077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D3EB-47AB-4CA6-B59A-C82DA603B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026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FAA22A47-D13D-439A-A768-E656E6859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23E86A8A-76C4-4AF9-A408-B696B4D0C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E96933E-CD0B-4197-83CC-28F3C3D0D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69B60-583C-4477-B75B-9ADBC14A895F}" type="datetimeFigureOut">
              <a:rPr lang="pt-BR" smtClean="0"/>
              <a:t>25/11/2019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2463838-20EF-499B-944D-9B4D997BD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EBDD47C6-FEBF-4C1C-8F7A-900DD9E8A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4D3EB-47AB-4CA6-B59A-C82DA603B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71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47E5B8C-FB69-4931-A07D-A78FD1173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39" y="315549"/>
            <a:ext cx="1712199" cy="914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8D3DC89F-46BF-4CF1-A7E0-DC48556AE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294" y="281366"/>
            <a:ext cx="1518745" cy="91440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F05B953D-0142-41A3-AFC7-4A3D7CEC0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995" y="346164"/>
            <a:ext cx="1918010" cy="9144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3535329D-AB13-4F32-A4CD-9CABCE2F9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210" y="23547"/>
            <a:ext cx="2247604" cy="14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B6395DB0-7A70-4DFA-9612-55B8836DD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771" y="281366"/>
            <a:ext cx="1137672" cy="134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EE09C043-CCA8-4549-8515-301241497B82}"/>
              </a:ext>
            </a:extLst>
          </p:cNvPr>
          <p:cNvSpPr/>
          <p:nvPr/>
        </p:nvSpPr>
        <p:spPr>
          <a:xfrm>
            <a:off x="2861294" y="16220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CURSO TÉCNICO EM EDIFICAÇÕES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TRABALHO DE CONCLUSÃO DE CURSO (TCC)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6DFE0D72-1466-45FA-A78B-6B2BC490F57C}"/>
              </a:ext>
            </a:extLst>
          </p:cNvPr>
          <p:cNvSpPr/>
          <p:nvPr/>
        </p:nvSpPr>
        <p:spPr>
          <a:xfrm>
            <a:off x="2532460" y="3105834"/>
            <a:ext cx="71270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Jeferson Gustavo Teodoro Batista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A5BBE23B-A948-49EB-A3B2-034FE3354814}"/>
              </a:ext>
            </a:extLst>
          </p:cNvPr>
          <p:cNvSpPr/>
          <p:nvPr/>
        </p:nvSpPr>
        <p:spPr>
          <a:xfrm>
            <a:off x="392139" y="50676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Professor Orientador: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Eduardo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Ciaco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287F2C0A-A629-4225-BA9E-AFD9548A14A2}"/>
              </a:ext>
            </a:extLst>
          </p:cNvPr>
          <p:cNvSpPr/>
          <p:nvPr/>
        </p:nvSpPr>
        <p:spPr>
          <a:xfrm>
            <a:off x="3883375" y="6120178"/>
            <a:ext cx="4425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São João da Boa Vista – Novembro 2019</a:t>
            </a:r>
          </a:p>
        </p:txBody>
      </p:sp>
    </p:spTree>
    <p:extLst>
      <p:ext uri="{BB962C8B-B14F-4D97-AF65-F5344CB8AC3E}">
        <p14:creationId xmlns:p14="http://schemas.microsoft.com/office/powerpoint/2010/main" val="1763991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550A7BC-0202-4C80-9A97-914A0F80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50627"/>
          </a:xfrm>
        </p:spPr>
        <p:txBody>
          <a:bodyPr>
            <a:normAutofit/>
          </a:bodyPr>
          <a:lstStyle/>
          <a:p>
            <a:pPr algn="ctr"/>
            <a:r>
              <a:rPr lang="pt-BR" sz="3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Planta Baixa</a:t>
            </a:r>
            <a:endParaRPr lang="pt-BR" sz="3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97" y="1114489"/>
            <a:ext cx="11235104" cy="568175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9956">
            <a:off x="10693400" y="255327"/>
            <a:ext cx="1320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28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55" y="413359"/>
            <a:ext cx="10721110" cy="606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29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45826E3-0AA4-4D8F-9DE6-8A53390A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Implantação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7AF9FFA2-A703-4580-93E0-C6490B765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009650"/>
            <a:ext cx="11239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71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537"/>
            <a:ext cx="12192000" cy="467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5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CA2F007-4A7D-4B72-A770-7108540D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B7D9CB1E-9B7A-4FD9-B7C0-ADFD67171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65" y="1002323"/>
            <a:ext cx="11205069" cy="566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8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6D336B0-DEF7-4F7F-B0A6-EF74DDCE7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Planta de cobertura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42701A3D-CDE4-4D06-9D28-6C47097C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24" y="1325563"/>
            <a:ext cx="11871751" cy="478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1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BCD6515-EDD4-4240-BCBB-8F766814B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Corte A.A.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353095BF-23B0-4CED-82AA-53779775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120" y="1080565"/>
            <a:ext cx="81629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1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0215646-F320-489F-A5B3-F744849AF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Corte B.B.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A376B5C0-8640-436B-9911-B33D9351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189"/>
            <a:ext cx="12192000" cy="294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949A77B-1F3D-4EE5-B5A5-57A19E574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Elevação Frontal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5726B668-779E-48C4-9A57-B58B38900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033462"/>
            <a:ext cx="86106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5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D30694B-6BEF-41BF-A828-F8C3E305A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Elevação posterior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AE1FA106-3327-4E3E-B8DC-010C3B7C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6954"/>
            <a:ext cx="12192000" cy="33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D0C9B9F5-108B-44B1-A98B-5644B3DF5533}"/>
              </a:ext>
            </a:extLst>
          </p:cNvPr>
          <p:cNvSpPr/>
          <p:nvPr/>
        </p:nvSpPr>
        <p:spPr>
          <a:xfrm>
            <a:off x="1012875" y="1449893"/>
            <a:ext cx="10325686" cy="2685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5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</a:p>
          <a:p>
            <a:pPr algn="ctr"/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pt-BR" sz="3500" dirty="0">
                <a:latin typeface="Arial" panose="020B0604020202020204" pitchFamily="34" charset="0"/>
                <a:cs typeface="Arial" panose="020B0604020202020204" pitchFamily="34" charset="0"/>
              </a:rPr>
              <a:t>Residência unifamiliar até 80 m² com ênfase em tecnologias e sustentabilidade.</a:t>
            </a:r>
          </a:p>
        </p:txBody>
      </p:sp>
    </p:spTree>
    <p:extLst>
      <p:ext uri="{BB962C8B-B14F-4D97-AF65-F5344CB8AC3E}">
        <p14:creationId xmlns:p14="http://schemas.microsoft.com/office/powerpoint/2010/main" val="4090101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DCE3F18-31F0-4585-B99D-E392CADE2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Elevação lateral esquerda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9A7B2AC8-A342-4C7E-BFDC-55600371B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995362"/>
            <a:ext cx="71723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A0E8CE7-F394-45FB-BE2B-56353EAB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087" y="24020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5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Canteiro de obras</a:t>
            </a:r>
          </a:p>
        </p:txBody>
      </p:sp>
    </p:spTree>
    <p:extLst>
      <p:ext uri="{BB962C8B-B14F-4D97-AF65-F5344CB8AC3E}">
        <p14:creationId xmlns:p14="http://schemas.microsoft.com/office/powerpoint/2010/main" val="104924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5F4E57C-EAB2-4DB6-BB52-8053E543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1° Fase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171AA288-F57A-43A0-B1B1-F6090B4C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042987"/>
            <a:ext cx="119253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56C9AD5-D3A4-496F-A91E-9F3826D1C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2° Fase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A34E802E-CF34-48CC-8A76-076E7249C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062037"/>
            <a:ext cx="118681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9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A1033D-5089-4879-9F0C-9469B84E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77922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Mapa de risco – Cobertura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D08F167A-5B2A-4BD8-8F57-F74AA908A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935" y="999602"/>
            <a:ext cx="8114129" cy="562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3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1D8A7F3-375A-4D2A-91A8-5341C9C3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39" y="2306472"/>
            <a:ext cx="10515600" cy="1296537"/>
          </a:xfrm>
        </p:spPr>
        <p:txBody>
          <a:bodyPr>
            <a:normAutofit/>
          </a:bodyPr>
          <a:lstStyle/>
          <a:p>
            <a:pPr algn="ctr"/>
            <a:r>
              <a:rPr lang="pt-BR" sz="5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estrutural</a:t>
            </a:r>
          </a:p>
        </p:txBody>
      </p:sp>
    </p:spTree>
    <p:extLst>
      <p:ext uri="{BB962C8B-B14F-4D97-AF65-F5344CB8AC3E}">
        <p14:creationId xmlns:p14="http://schemas.microsoft.com/office/powerpoint/2010/main" val="377721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9A99E45-5F19-49A4-9929-05A92790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8394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Estacas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399931E0-E806-4603-9600-3EFB9E0EA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798395"/>
            <a:ext cx="11106150" cy="46482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834841" y="5767935"/>
            <a:ext cx="85223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18 Estacas de 3 metros de profundidade e 20 cm de bitola.</a:t>
            </a: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68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5B9BA13-8EC1-4B34-87C3-B3E1E4292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Detalhamento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4B2B67B-B408-4143-AA3B-1008F17FF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55" y="1090612"/>
            <a:ext cx="7717259" cy="576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5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EF53F73-41DB-401F-88AF-DED8DC8DC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2388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Vigas baldrame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5CCE6221-B7B5-44F4-9059-FAEA1C5D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4" y="682389"/>
            <a:ext cx="11027591" cy="472476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557248" y="5612492"/>
            <a:ext cx="70775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18 Pilares (14x26) / 17 Vigas Baldrames (20x30)</a:t>
            </a: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57248" y="6089546"/>
            <a:ext cx="72469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7 Pilares que continuam / 11 Pilares que morrem</a:t>
            </a: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92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8601B13-D174-40D6-850B-ADA14C17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Detalhamento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68506179-7259-488D-99B4-64132A200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16" y="1243012"/>
            <a:ext cx="11048242" cy="513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3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91952B70-0836-4B8B-A47F-14B337A5E89C}"/>
              </a:ext>
            </a:extLst>
          </p:cNvPr>
          <p:cNvSpPr/>
          <p:nvPr/>
        </p:nvSpPr>
        <p:spPr>
          <a:xfrm>
            <a:off x="293077" y="562708"/>
            <a:ext cx="11605846" cy="5819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</a:p>
          <a:p>
            <a:pPr algn="ctr">
              <a:lnSpc>
                <a:spcPct val="150000"/>
              </a:lnSpc>
            </a:pPr>
            <a:endParaRPr lang="en-US" sz="2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Renata Aparecida Teodoro.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32 anos.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</a:rPr>
              <a:t> Divorciada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</a:rPr>
              <a:t>dois filhos.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</a:rPr>
              <a:t> Trabalha como vendedora de veículos.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Hobby: Gosta de tocar violão, cozinhar, faz caminhada aos finais de semana, </a:t>
            </a:r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</a:rPr>
              <a:t>estuda formas de investimentos para ganhar dinheiro, gosta de pintar e desenha, preza por ser uma mãe presente aos filhos.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06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8601B13-D174-40D6-850B-ADA14C17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Detalhamento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D93713BC-4681-4E89-861F-0848DAA22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3" y="988969"/>
            <a:ext cx="9229353" cy="563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4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04BB54B-D1CD-46F6-AF32-90697D74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50627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Vigas de respaldo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D1BE017F-189B-4A10-ACB5-6C0C547A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750627"/>
            <a:ext cx="10429875" cy="448627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820625" y="5510475"/>
            <a:ext cx="45507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17 Vigas de Respaldo (14x30)</a:t>
            </a: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0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85A2C25-88EC-4C55-A895-FAC9450CE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Detalhamento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B099EB16-F97D-4F4C-A98F-54038D1D4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92" y="1028701"/>
            <a:ext cx="11735104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5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7953F7A-51CA-4A6B-BE7B-2B0E22E43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189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Lajes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FCF39BCA-463C-421F-8A68-5C246F7D2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9" y="991893"/>
            <a:ext cx="11035442" cy="4513558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143815" y="5505451"/>
            <a:ext cx="37804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6 Lajes </a:t>
            </a:r>
            <a:r>
              <a:rPr lang="pt-BR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treliçadas</a:t>
            </a:r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tipo H8</a:t>
            </a: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29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DF43482B-DC3C-4218-945B-C5CA7B525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" y="1689316"/>
            <a:ext cx="12029627" cy="34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9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87C3A9E-F69F-4A86-B9F1-BDABA5FC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Cinta de amarração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F4778897-BB52-4674-81C8-987C9307B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14" y="1033462"/>
            <a:ext cx="12198114" cy="488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9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0CB01AF-AFFB-439B-A5AC-7900BDFC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030" y="229282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5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hidrossanitários</a:t>
            </a:r>
          </a:p>
        </p:txBody>
      </p:sp>
    </p:spTree>
    <p:extLst>
      <p:ext uri="{BB962C8B-B14F-4D97-AF65-F5344CB8AC3E}">
        <p14:creationId xmlns:p14="http://schemas.microsoft.com/office/powerpoint/2010/main" val="269800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FBC1BFA-4B3C-4297-B47D-DCC457464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Abastecimento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" y="1142999"/>
            <a:ext cx="12124609" cy="490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0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5D5E45E-9BCB-49A2-A66A-027BE5900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Paredes hidráulicas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248" y="1325563"/>
            <a:ext cx="4191000" cy="31527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563"/>
            <a:ext cx="6870998" cy="437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5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209E081-7BCA-4675-8C3D-51AD851C1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Paredes hidráulicas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353" y="1325563"/>
            <a:ext cx="4648200" cy="42386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69" y="943425"/>
            <a:ext cx="4372117" cy="59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4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592125A-2816-4711-8388-44ED791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8764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TERRENO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DA518721-CEDF-4039-9866-368DE6929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8764"/>
            <a:ext cx="10515600" cy="200726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Localizado na Rua Raul Nora – N° 0 – Lote 24.</a:t>
            </a:r>
          </a:p>
          <a:p>
            <a:r>
              <a:rPr lang="pt-BR" dirty="0"/>
              <a:t>Quadra N</a:t>
            </a:r>
          </a:p>
          <a:p>
            <a:r>
              <a:rPr lang="pt-BR" dirty="0"/>
              <a:t>Jardim Lucas Teixeira / CEP: 13876-856</a:t>
            </a:r>
          </a:p>
          <a:p>
            <a:r>
              <a:rPr lang="pt-BR" dirty="0"/>
              <a:t>São João da Boa Vista / São Paulo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6" y="3160795"/>
            <a:ext cx="11449024" cy="250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806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79C43EF-38E5-41CB-B65E-96D0339A6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Paredes hidráulicas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949" y="1325563"/>
            <a:ext cx="5095875" cy="37814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2176"/>
            <a:ext cx="3297072" cy="57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4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28A6218-4278-4E03-B277-7273D72A0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Caixa d’água e boiler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B559DEEE-869F-4680-BF3B-E56358FC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7736"/>
            <a:ext cx="10515600" cy="557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36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6B9E6C3-8133-408C-B2A2-C06A1DBB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1900"/>
          </a:xfrm>
        </p:spPr>
        <p:txBody>
          <a:bodyPr>
            <a:normAutofit/>
          </a:bodyPr>
          <a:lstStyle/>
          <a:p>
            <a:pPr algn="ctr"/>
            <a:r>
              <a:rPr lang="pt-BR" sz="3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Hidráulico – Isométrico</a:t>
            </a:r>
            <a:endParaRPr lang="pt-BR" sz="3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76" y="817183"/>
            <a:ext cx="9428328" cy="60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47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6FF0F14-778F-491C-B7C7-3C2CAB33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Esgoto e águas pluviais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37E18D30-E098-4B10-8DC0-0A9E24F50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858"/>
            <a:ext cx="12192000" cy="449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7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ADC6015-B65B-4132-96F9-199ED0AD5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Esgoto e águas pluviais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95EFAA2-1183-4A77-8607-54062ACE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5563"/>
            <a:ext cx="41814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18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4FBC514-B117-439D-9AC5-6674D6CAC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Esgoto e águas pluviais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EB237725-F915-4973-9F69-9483E1E5E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5563"/>
            <a:ext cx="64484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79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4FBC514-B117-439D-9AC5-6674D6CAC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Esgoto e águas pluviais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21D192B4-2871-40BA-9DFA-185134609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5563"/>
            <a:ext cx="38195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40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34A1F0A-EED0-43AD-BFBD-F1B1739C6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Águas pluviais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36C1D6AC-9943-4F99-95BE-8A9C3244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023937"/>
            <a:ext cx="119824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56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B88F611-CF35-4849-A867-0578F41F2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030" y="22382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50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</a:t>
            </a:r>
            <a:r>
              <a:rPr lang="pt-BR" sz="5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elétrico</a:t>
            </a:r>
          </a:p>
        </p:txBody>
      </p:sp>
    </p:spTree>
    <p:extLst>
      <p:ext uri="{BB962C8B-B14F-4D97-AF65-F5344CB8AC3E}">
        <p14:creationId xmlns:p14="http://schemas.microsoft.com/office/powerpoint/2010/main" val="29370271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D8C295A-2579-43B3-8117-F7ACB313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464024"/>
          </a:xfrm>
        </p:spPr>
        <p:txBody>
          <a:bodyPr>
            <a:normAutofit fontScale="90000"/>
          </a:bodyPr>
          <a:lstStyle/>
          <a:p>
            <a:pPr algn="ctr"/>
            <a:r>
              <a:rPr lang="pt-BR" sz="3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3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pt-BR" sz="3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ontos de iluminação, TUE’s e TUG’s</a:t>
            </a:r>
            <a:endParaRPr lang="pt-BR" sz="3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2" y="1095375"/>
            <a:ext cx="12035111" cy="512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39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814387"/>
            <a:ext cx="119348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57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038225"/>
            <a:ext cx="121539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229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7" y="0"/>
            <a:ext cx="11713457" cy="685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07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71EB0F50-1D67-421D-A627-E137EF3E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263" y="0"/>
            <a:ext cx="5615763" cy="683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01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41B51A0-7249-49EE-B63D-79FA5C694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382" y="2606723"/>
            <a:ext cx="10515600" cy="764275"/>
          </a:xfrm>
        </p:spPr>
        <p:txBody>
          <a:bodyPr>
            <a:noAutofit/>
          </a:bodyPr>
          <a:lstStyle/>
          <a:p>
            <a:pPr algn="ctr"/>
            <a:r>
              <a:rPr lang="pt-BR" sz="5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Estudo de </a:t>
            </a:r>
            <a:r>
              <a:rPr lang="pt-BR" sz="50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sustentabilidade</a:t>
            </a:r>
            <a:endParaRPr lang="pt-BR" sz="5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91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BCDB879-9263-4FE1-9A6D-88F870B58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2974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Aquecimento Solar (vista superior)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4481042A-19C0-4013-B65A-224CDD786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692" y="787991"/>
            <a:ext cx="7139819" cy="607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113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4677" y="235769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50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Estudo de Tecnologia</a:t>
            </a:r>
            <a:endParaRPr lang="pt-BR" sz="5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662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34" y="229878"/>
            <a:ext cx="5497014" cy="4122761"/>
          </a:xfrm>
          <a:prstGeom prst="rect">
            <a:avLst/>
          </a:prstGeom>
        </p:spPr>
      </p:pic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08358"/>
              </p:ext>
            </p:extLst>
          </p:nvPr>
        </p:nvGraphicFramePr>
        <p:xfrm>
          <a:off x="2025177" y="4572000"/>
          <a:ext cx="8520751" cy="164137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69318"/>
                <a:gridCol w="2009085"/>
                <a:gridCol w="2189903"/>
                <a:gridCol w="2752445"/>
              </a:tblGrid>
              <a:tr h="1214651">
                <a:tc>
                  <a:txBody>
                    <a:bodyPr/>
                    <a:lstStyle/>
                    <a:p>
                      <a:r>
                        <a:rPr lang="pt-BR" sz="2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Madeira</a:t>
                      </a:r>
                      <a:endParaRPr lang="pt-BR" sz="2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Contração Tangencial (%)</a:t>
                      </a:r>
                      <a:endParaRPr lang="pt-BR" sz="2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Densidade aparente a</a:t>
                      </a:r>
                      <a:r>
                        <a:rPr lang="pt-BR" sz="22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2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12%</a:t>
                      </a:r>
                      <a:endParaRPr lang="pt-BR" sz="2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Durabilidade no </a:t>
                      </a:r>
                      <a:r>
                        <a:rPr lang="pt-BR" sz="2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Ceme</a:t>
                      </a:r>
                      <a:r>
                        <a:rPr lang="pt-BR" sz="22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(*)</a:t>
                      </a:r>
                      <a:endParaRPr lang="pt-BR" sz="2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Cumaru</a:t>
                      </a:r>
                      <a:endParaRPr lang="pt-BR" sz="2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8,2</a:t>
                      </a:r>
                      <a:endParaRPr lang="pt-BR" sz="2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1,09</a:t>
                      </a:r>
                      <a:endParaRPr lang="pt-BR" sz="2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pt-BR" sz="2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8" y="1156931"/>
            <a:ext cx="2268656" cy="226865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151" y="804896"/>
            <a:ext cx="2972724" cy="297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84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9" name="Google Shape;2069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648" y="762000"/>
            <a:ext cx="4572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1"/>
          <p:cNvSpPr txBox="1"/>
          <p:nvPr/>
        </p:nvSpPr>
        <p:spPr>
          <a:xfrm>
            <a:off x="1882676" y="762003"/>
            <a:ext cx="56250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Lâmpadas LED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214" y="-917528"/>
            <a:ext cx="4762500" cy="47625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5" y="3536050"/>
            <a:ext cx="2857500" cy="314325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913194" y="817391"/>
            <a:ext cx="498143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Reservatório Térmico Boiler Solar Sem Apoio 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Elétrico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Ribsol Energia Solar 400 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Litros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Modelo : 400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lts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Diâmetro : 68cm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Comprimento : 130cm</a:t>
            </a:r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735773" y="3536050"/>
            <a:ext cx="51588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Placa Solar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Canadian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Solar - Modelo CS6P 235P - 235Watts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Tecnologia: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Policristalino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 - 60 células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Potência da Placa Fotovoltaica: 235Watts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Eficiência: 14,61%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Largura x Altura e Peso: 1.63m x 0,98m - 19kg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Inmetro: SIM</a:t>
            </a:r>
            <a:b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IEC 61215: SIM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1376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2C4C9F2-0E1D-4119-9F82-84A0CB9D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16" y="23337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5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Orçamento e Planejamento De Obra</a:t>
            </a:r>
          </a:p>
        </p:txBody>
      </p:sp>
    </p:spTree>
    <p:extLst>
      <p:ext uri="{BB962C8B-B14F-4D97-AF65-F5344CB8AC3E}">
        <p14:creationId xmlns:p14="http://schemas.microsoft.com/office/powerpoint/2010/main" val="3653935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E62639D-0566-4531-978B-2C255390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5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 de necessidades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14149" y="1325563"/>
            <a:ext cx="1054972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Conforme a entrevista com o cliente, as necessidades desejadas para o projeto são:</a:t>
            </a:r>
          </a:p>
          <a:p>
            <a:endParaRPr lang="pt-BR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Sala de Estar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Sala de Jantar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Cozinha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Lavanderia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Dois quartos (1 para os seus dois filhos e o outro para a Renata)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Jardim de Inverno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Espaço Livre</a:t>
            </a:r>
            <a:endParaRPr lang="pt-BR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9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348261"/>
              </p:ext>
            </p:extLst>
          </p:nvPr>
        </p:nvGraphicFramePr>
        <p:xfrm>
          <a:off x="1078172" y="1705971"/>
          <a:ext cx="9894627" cy="667550"/>
        </p:xfrm>
        <a:graphic>
          <a:graphicData uri="http://schemas.openxmlformats.org/drawingml/2006/table">
            <a:tbl>
              <a:tblPr/>
              <a:tblGrid>
                <a:gridCol w="9894627"/>
              </a:tblGrid>
              <a:tr h="6675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ORÇAMENTO SINTÉTICO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403844"/>
              </p:ext>
            </p:extLst>
          </p:nvPr>
        </p:nvGraphicFramePr>
        <p:xfrm>
          <a:off x="1081584" y="2819400"/>
          <a:ext cx="9904863" cy="2844421"/>
        </p:xfrm>
        <a:graphic>
          <a:graphicData uri="http://schemas.openxmlformats.org/drawingml/2006/table">
            <a:tbl>
              <a:tblPr/>
              <a:tblGrid>
                <a:gridCol w="625899"/>
                <a:gridCol w="9278964"/>
              </a:tblGrid>
              <a:tr h="102655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OBS.: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Residência com 2 </a:t>
                      </a:r>
                      <a:r>
                        <a:rPr lang="pt-B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Dormitórios, </a:t>
                      </a:r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 banheiro social, cobertura </a:t>
                      </a:r>
                      <a:r>
                        <a:rPr lang="pt-B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</a:t>
                      </a:r>
                      <a:r>
                        <a:rPr lang="pt-BR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telha cerâmica Romana</a:t>
                      </a:r>
                      <a:endParaRPr lang="pt-BR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51327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Área </a:t>
                      </a:r>
                      <a:r>
                        <a:rPr lang="pt-B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Construída: </a:t>
                      </a:r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80 m²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277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Área </a:t>
                      </a:r>
                      <a:r>
                        <a:rPr lang="pt-B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Construída </a:t>
                      </a:r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Real: </a:t>
                      </a:r>
                      <a:r>
                        <a:rPr lang="pt-B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93,7687 </a:t>
                      </a:r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m² - (Incluso Beiral, </a:t>
                      </a:r>
                      <a:r>
                        <a:rPr lang="pt-B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pergolado, torre </a:t>
                      </a:r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da caixa d'água)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277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Orçamento referente a NBR 12.721/2006: SINDICATO DA CONSTRUÇÃO CIVIL SP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4912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CUB - </a:t>
                      </a:r>
                      <a:r>
                        <a:rPr lang="pt-B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Janeiro 2018 </a:t>
                      </a:r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(R1B)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210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588983"/>
              </p:ext>
            </p:extLst>
          </p:nvPr>
        </p:nvGraphicFramePr>
        <p:xfrm>
          <a:off x="191069" y="109183"/>
          <a:ext cx="11805313" cy="454669"/>
        </p:xfrm>
        <a:graphic>
          <a:graphicData uri="http://schemas.openxmlformats.org/drawingml/2006/table">
            <a:tbl>
              <a:tblPr/>
              <a:tblGrid>
                <a:gridCol w="11805313"/>
              </a:tblGrid>
              <a:tr h="45466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ORÇAMENTO SINTÉTICO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875695"/>
              </p:ext>
            </p:extLst>
          </p:nvPr>
        </p:nvGraphicFramePr>
        <p:xfrm>
          <a:off x="198629" y="669576"/>
          <a:ext cx="4994690" cy="582969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167478"/>
                <a:gridCol w="1827212"/>
              </a:tblGrid>
              <a:tr h="64774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500" u="none" strike="noStrike" dirty="0">
                          <a:effectLst/>
                        </a:rPr>
                        <a:t>DADOS</a:t>
                      </a:r>
                      <a:endParaRPr lang="pt-BR" sz="15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6477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u="none" strike="noStrike" dirty="0">
                          <a:effectLst/>
                        </a:rPr>
                        <a:t>CUB ESTADO DE SP</a:t>
                      </a:r>
                      <a:endParaRPr lang="pt-BR" sz="15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u="none" strike="noStrike" dirty="0">
                          <a:effectLst/>
                        </a:rPr>
                        <a:t> </a:t>
                      </a:r>
                      <a:r>
                        <a:rPr lang="pt-BR" sz="1500" u="none" strike="noStrike" dirty="0" smtClean="0">
                          <a:effectLst/>
                        </a:rPr>
                        <a:t>R$</a:t>
                      </a:r>
                    </a:p>
                    <a:p>
                      <a:pPr algn="ctr" fontAlgn="b"/>
                      <a:r>
                        <a:rPr lang="pt-BR" sz="1800" kern="1200" dirty="0" smtClean="0">
                          <a:effectLst/>
                        </a:rPr>
                        <a:t>1.742,12</a:t>
                      </a:r>
                      <a:endParaRPr lang="pt-BR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477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u="none" strike="noStrike" dirty="0">
                          <a:effectLst/>
                        </a:rPr>
                        <a:t>CUB REFERENTE AO MÊS DE:</a:t>
                      </a:r>
                      <a:endParaRPr lang="pt-BR" sz="15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u="none" strike="noStrike" dirty="0" smtClean="0">
                          <a:effectLst/>
                        </a:rPr>
                        <a:t>Janeiro/</a:t>
                      </a:r>
                    </a:p>
                    <a:p>
                      <a:pPr algn="ctr" fontAlgn="b"/>
                      <a:r>
                        <a:rPr lang="pt-BR" sz="1500" u="none" strike="noStrike" dirty="0" smtClean="0">
                          <a:effectLst/>
                        </a:rPr>
                        <a:t>2018</a:t>
                      </a:r>
                      <a:endParaRPr lang="pt-BR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47744">
                <a:tc gridSpan="2">
                  <a:txBody>
                    <a:bodyPr/>
                    <a:lstStyle/>
                    <a:p>
                      <a:pPr algn="ctr" fontAlgn="b"/>
                      <a:endParaRPr lang="pt-BR" sz="15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6477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u="none" strike="noStrike" dirty="0">
                          <a:effectLst/>
                        </a:rPr>
                        <a:t>ÁREA DE APROVAÇÃO</a:t>
                      </a:r>
                      <a:endParaRPr lang="pt-BR" sz="15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80</a:t>
                      </a:r>
                      <a:r>
                        <a:rPr lang="pt-BR" baseline="0" dirty="0" smtClean="0"/>
                        <a:t> m²</a:t>
                      </a:r>
                      <a:endParaRPr lang="pt-BR" dirty="0"/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477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u="none" strike="noStrike" dirty="0">
                          <a:effectLst/>
                        </a:rPr>
                        <a:t>VALOR DA ÁREA</a:t>
                      </a:r>
                      <a:endParaRPr lang="pt-BR" sz="15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u="none" strike="noStrike" dirty="0">
                          <a:effectLst/>
                        </a:rPr>
                        <a:t> R$              </a:t>
                      </a:r>
                      <a:r>
                        <a:rPr lang="pt-BR" sz="1500" u="none" strike="noStrike" dirty="0" smtClean="0">
                          <a:effectLst/>
                        </a:rPr>
                        <a:t>139.369,60 </a:t>
                      </a:r>
                      <a:endParaRPr lang="pt-BR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47744">
                <a:tc gridSpan="2">
                  <a:txBody>
                    <a:bodyPr/>
                    <a:lstStyle/>
                    <a:p>
                      <a:pPr algn="ctr" fontAlgn="b"/>
                      <a:endParaRPr lang="pt-BR" sz="15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6477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u="none" strike="noStrike">
                          <a:effectLst/>
                        </a:rPr>
                        <a:t>ÁREA CONSTRUÍDA REAL</a:t>
                      </a:r>
                      <a:endParaRPr lang="pt-BR" sz="15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93,7687</a:t>
                      </a:r>
                      <a:r>
                        <a:rPr lang="pt-BR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m²</a:t>
                      </a:r>
                      <a:endParaRPr lang="pt-BR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4774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u="none" strike="noStrike" dirty="0">
                          <a:effectLst/>
                        </a:rPr>
                        <a:t>VALOR DA ÁREA</a:t>
                      </a:r>
                      <a:endParaRPr lang="pt-BR" sz="15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u="none" strike="noStrike" dirty="0">
                          <a:effectLst/>
                        </a:rPr>
                        <a:t> R$              </a:t>
                      </a:r>
                      <a:r>
                        <a:rPr lang="pt-BR" sz="1500" u="none" strike="noStrike" dirty="0" smtClean="0">
                          <a:effectLst/>
                        </a:rPr>
                        <a:t>148.887,62 </a:t>
                      </a:r>
                      <a:endParaRPr lang="pt-BR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686811"/>
              </p:ext>
            </p:extLst>
          </p:nvPr>
        </p:nvGraphicFramePr>
        <p:xfrm>
          <a:off x="5359791" y="679453"/>
          <a:ext cx="6648272" cy="5993893"/>
        </p:xfrm>
        <a:graphic>
          <a:graphicData uri="http://schemas.openxmlformats.org/drawingml/2006/table">
            <a:tbl>
              <a:tblPr/>
              <a:tblGrid>
                <a:gridCol w="984272"/>
                <a:gridCol w="2541335"/>
                <a:gridCol w="1588334"/>
                <a:gridCol w="1534331"/>
              </a:tblGrid>
              <a:tr h="3646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ITEM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ETAPAS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646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Projeto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5,00%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R$                  </a:t>
                      </a:r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6.968,48 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646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Serviços preliminares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2,00%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R$                  </a:t>
                      </a:r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2.787,39 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646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Fundação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6,00%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R$                  </a:t>
                      </a:r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8.362,17 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646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Estrutura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15,00%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R$                </a:t>
                      </a:r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20.905,44 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646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Alvenaria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10,00%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R$                </a:t>
                      </a:r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13.936,96 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646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Cobertura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11,00%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R$                </a:t>
                      </a:r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15.330,65 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646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Instalações hidráulicas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8,00%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R$                  </a:t>
                      </a:r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11.149,56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646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Instalações elétricas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6,00%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R$                  </a:t>
                      </a:r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8.362,17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646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Impermeabilização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3,00%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R$                  </a:t>
                      </a:r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4.141,08 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646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Esquadrias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7,00%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R$                  </a:t>
                      </a:r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9.755,87 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646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Revestimentos e acabamento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21,00%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R$                </a:t>
                      </a:r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29.267,61 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646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Vidros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2,00%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R$                  </a:t>
                      </a:r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2.787,39  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646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Pinturas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3,00%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R$                  </a:t>
                      </a:r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4.141,08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646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Serviços complementares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1,00%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R$                  </a:t>
                      </a:r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1.393,69 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6461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TOTAL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100,00%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R$              </a:t>
                      </a:r>
                      <a:r>
                        <a:rPr lang="pt-B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139.369,60 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5371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F2252A9-35A2-410D-B74C-C2469DC6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36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5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Maquete digital</a:t>
            </a:r>
          </a:p>
        </p:txBody>
      </p:sp>
    </p:spTree>
    <p:extLst>
      <p:ext uri="{BB962C8B-B14F-4D97-AF65-F5344CB8AC3E}">
        <p14:creationId xmlns:p14="http://schemas.microsoft.com/office/powerpoint/2010/main" val="6992814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A14DB1E-CC06-43E2-8EE1-DE1A354DB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Maquete digital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1325563"/>
            <a:ext cx="93059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942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128"/>
            <a:ext cx="5485791" cy="421715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905" y="1351128"/>
            <a:ext cx="6483095" cy="421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189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519112"/>
            <a:ext cx="1145857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330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534A483-77C8-46F2-980B-3FF0DFBB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DBDB94F9-CED1-45D1-8030-CC3EDF154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Esta é uma homenagem em forma de agradecimento para cada professor pela paciência, sabedoria e tempo fornecido em sala de aula para cada aluno aqui presente. </a:t>
            </a:r>
            <a:b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 Agora se abre uma nova etapa nas nossas vidas, e em nome de todos os alunos, obrigado por tudo mestres!</a:t>
            </a:r>
          </a:p>
          <a:p>
            <a:pPr marL="0" indent="0" algn="ctr">
              <a:buNone/>
            </a:pPr>
            <a:endParaRPr lang="pt-BR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 Vocês ensinam as matérias e fornecem as asas para um futuro melhor!</a:t>
            </a:r>
          </a:p>
        </p:txBody>
      </p:sp>
    </p:spTree>
    <p:extLst>
      <p:ext uri="{BB962C8B-B14F-4D97-AF65-F5344CB8AC3E}">
        <p14:creationId xmlns:p14="http://schemas.microsoft.com/office/powerpoint/2010/main" val="35707820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C9115F28-B7EC-41CF-B177-16C27725F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5908" y="192505"/>
            <a:ext cx="2790092" cy="6352673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Prof. Lucas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endParaRPr lang="pt-BR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Prof. Wagner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endParaRPr lang="pt-BR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Prof. Carlos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endParaRPr lang="pt-BR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Prof. Eduardo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endParaRPr lang="pt-BR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Prof. Marcolino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11A8B0AA-0B14-4120-849A-D8EF0DC5AF9C}"/>
              </a:ext>
            </a:extLst>
          </p:cNvPr>
          <p:cNvSpPr txBox="1"/>
          <p:nvPr/>
        </p:nvSpPr>
        <p:spPr>
          <a:xfrm>
            <a:off x="6148754" y="192505"/>
            <a:ext cx="2790093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Prof. Ronald</a:t>
            </a:r>
          </a:p>
          <a:p>
            <a:pPr algn="ctr">
              <a:lnSpc>
                <a:spcPct val="150000"/>
              </a:lnSpc>
            </a:pPr>
            <a:endParaRPr lang="pt-BR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Prof. Adriana</a:t>
            </a:r>
          </a:p>
          <a:p>
            <a:pPr algn="ctr">
              <a:lnSpc>
                <a:spcPct val="150000"/>
              </a:lnSpc>
            </a:pPr>
            <a:endParaRPr lang="pt-BR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Prof. Daniel</a:t>
            </a:r>
          </a:p>
          <a:p>
            <a:pPr algn="ctr">
              <a:lnSpc>
                <a:spcPct val="150000"/>
              </a:lnSpc>
            </a:pPr>
            <a:endParaRPr lang="pt-BR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Prof. Flavio</a:t>
            </a:r>
          </a:p>
          <a:p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4AA2CE98-BA0A-46BE-BD3C-106C5068A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7949"/>
            <a:ext cx="3733800" cy="57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fessor de palestra sobre graduação Ícone grátis">
            <a:extLst>
              <a:ext uri="{FF2B5EF4-FFF2-40B4-BE49-F238E27FC236}">
                <a16:creationId xmlns:a16="http://schemas.microsoft.com/office/drawing/2014/main" xmlns="" id="{4F5E7B77-5A92-4D4B-8737-EF79D42CE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717" y="192505"/>
            <a:ext cx="2747527" cy="274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beça com o símbolo engrenagens interface de educação Ícone grátis">
            <a:extLst>
              <a:ext uri="{FF2B5EF4-FFF2-40B4-BE49-F238E27FC236}">
                <a16:creationId xmlns:a16="http://schemas.microsoft.com/office/drawing/2014/main" xmlns="" id="{C0D36E74-39F5-4D0E-98F9-FAA0109D7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308" y="3917969"/>
            <a:ext cx="2962422" cy="296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xmlns="" id="{4729D53C-3F3E-4DA0-9E91-D4BE2AB2A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9" y="74008"/>
            <a:ext cx="2453437" cy="244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5483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A7D37FA-8B23-4391-8D9C-1B5166CB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80528"/>
            <a:ext cx="12191999" cy="1325563"/>
          </a:xfrm>
        </p:spPr>
        <p:txBody>
          <a:bodyPr>
            <a:noAutofit/>
          </a:bodyPr>
          <a:lstStyle/>
          <a:p>
            <a:pPr algn="ctr"/>
            <a:r>
              <a:rPr lang="pt-BR" sz="90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90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pt-BR" sz="9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67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800"/>
              <a:buFont typeface="Arial"/>
              <a:buNone/>
            </a:pPr>
            <a:r>
              <a:rPr lang="pt-BR" sz="3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Partido Arquitetônico</a:t>
            </a:r>
            <a:endParaRPr/>
          </a:p>
        </p:txBody>
      </p:sp>
      <p:sp>
        <p:nvSpPr>
          <p:cNvPr id="2062" name="Google Shape;2062;p1"/>
          <p:cNvSpPr txBox="1"/>
          <p:nvPr/>
        </p:nvSpPr>
        <p:spPr>
          <a:xfrm>
            <a:off x="443950" y="898625"/>
            <a:ext cx="11748000" cy="60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3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pt-BR" sz="3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 principal é idealizar uma casa com o mais completo conforto familiar, privilegiando a amplitude espacial do terreno e uma repartição bem definida, sendo agradável a convivência interna e externa da residência. A localização de janelas e portas produzem um clima adequado e uma ambientação climática satisfatória, além da fácil locomoção  da residência, sendo cada espaço grandioso e bem iluminado, deixando a casa mais clara sem a necessidade da utilização de luzes durante o dia (conforme o clima)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A </a:t>
            </a:r>
            <a:r>
              <a:rPr lang="pt-BR" sz="3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visualização da mesma citada é outro ponto chave dessa casa, sendo ela uma fachada que é menos explorada pela grande diversidade de residências com padrões completamente retangulares, tendo a sua própria identidade.  </a:t>
            </a:r>
            <a:endParaRPr sz="3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2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998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800"/>
              <a:buFont typeface="Arial"/>
              <a:buNone/>
            </a:pPr>
            <a:r>
              <a:rPr lang="pt-BR" sz="38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Legislação</a:t>
            </a:r>
            <a:endParaRPr dirty="0"/>
          </a:p>
        </p:txBody>
      </p:sp>
      <p:pic>
        <p:nvPicPr>
          <p:cNvPr id="2065" name="Google Shape;206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54705" y="1257323"/>
            <a:ext cx="5754906" cy="4270019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2"/>
          <p:cNvSpPr txBox="1"/>
          <p:nvPr/>
        </p:nvSpPr>
        <p:spPr>
          <a:xfrm>
            <a:off x="668741" y="998017"/>
            <a:ext cx="473580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Pertencente a Quadra N da </a:t>
            </a:r>
            <a:r>
              <a:rPr lang="pt-BR" sz="2100" dirty="0" smtClean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ZR 1 (Conjunto habitacional de interesse social), </a:t>
            </a:r>
            <a:r>
              <a:rPr lang="pt-BR" sz="21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sem permissão de zona comercial.</a:t>
            </a: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Não existe necessidade para recuos frontais, de fundo e laterais, sendo que locais onde existam iluminação e/ou ventilação devem estar de acordo com as normas do Código Sanitário Estadual e o Código de Obras Municipal</a:t>
            </a: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Deve se respeitar o intervalo entre uma residência e outra de no mínimo 1,50 metros. </a:t>
            </a:r>
            <a:endParaRPr sz="21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186E83D-FA7E-4E31-8968-EBD5514F7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733" y="2456597"/>
            <a:ext cx="10515600" cy="1294903"/>
          </a:xfrm>
        </p:spPr>
        <p:txBody>
          <a:bodyPr>
            <a:normAutofit/>
          </a:bodyPr>
          <a:lstStyle/>
          <a:p>
            <a:pPr algn="ctr"/>
            <a:r>
              <a:rPr lang="pt-BR" sz="5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arquitetônico</a:t>
            </a:r>
          </a:p>
        </p:txBody>
      </p:sp>
    </p:spTree>
    <p:extLst>
      <p:ext uri="{BB962C8B-B14F-4D97-AF65-F5344CB8AC3E}">
        <p14:creationId xmlns:p14="http://schemas.microsoft.com/office/powerpoint/2010/main" val="7063262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752</Words>
  <Application>Microsoft Office PowerPoint</Application>
  <PresentationFormat>Widescreen</PresentationFormat>
  <Paragraphs>210</Paragraphs>
  <Slides>68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TERRENO</vt:lpstr>
      <vt:lpstr>Apresentação do PowerPoint</vt:lpstr>
      <vt:lpstr>Programa de necessidades</vt:lpstr>
      <vt:lpstr>Partido Arquitetônico</vt:lpstr>
      <vt:lpstr>Legislação</vt:lpstr>
      <vt:lpstr>Projeto arquitetônico</vt:lpstr>
      <vt:lpstr>Planta Baixa</vt:lpstr>
      <vt:lpstr>Apresentação do PowerPoint</vt:lpstr>
      <vt:lpstr>Implantação</vt:lpstr>
      <vt:lpstr>Apresentação do PowerPoint</vt:lpstr>
      <vt:lpstr>Layout</vt:lpstr>
      <vt:lpstr>Planta de cobertura</vt:lpstr>
      <vt:lpstr>Corte A.A.</vt:lpstr>
      <vt:lpstr>Corte B.B.</vt:lpstr>
      <vt:lpstr>Elevação Frontal</vt:lpstr>
      <vt:lpstr>Elevação posterior</vt:lpstr>
      <vt:lpstr>Elevação lateral esquerda</vt:lpstr>
      <vt:lpstr>Canteiro de obras</vt:lpstr>
      <vt:lpstr>1° Fase</vt:lpstr>
      <vt:lpstr>2° Fase</vt:lpstr>
      <vt:lpstr>Mapa de risco – Cobertura</vt:lpstr>
      <vt:lpstr>Projeto estrutural</vt:lpstr>
      <vt:lpstr>Estacas</vt:lpstr>
      <vt:lpstr>Detalhamento</vt:lpstr>
      <vt:lpstr>Vigas baldrame</vt:lpstr>
      <vt:lpstr>Detalhamento</vt:lpstr>
      <vt:lpstr>Detalhamento</vt:lpstr>
      <vt:lpstr>Vigas de respaldo</vt:lpstr>
      <vt:lpstr>Detalhamento</vt:lpstr>
      <vt:lpstr>Lajes</vt:lpstr>
      <vt:lpstr>Apresentação do PowerPoint</vt:lpstr>
      <vt:lpstr>Cinta de amarração</vt:lpstr>
      <vt:lpstr>Projeto hidrossanitários</vt:lpstr>
      <vt:lpstr>Abastecimento</vt:lpstr>
      <vt:lpstr>Paredes hidráulicas</vt:lpstr>
      <vt:lpstr>Paredes hidráulicas</vt:lpstr>
      <vt:lpstr>Paredes hidráulicas</vt:lpstr>
      <vt:lpstr>Caixa d’água e boiler</vt:lpstr>
      <vt:lpstr>Projeto Hidráulico – Isométrico</vt:lpstr>
      <vt:lpstr>Esgoto e águas pluviais</vt:lpstr>
      <vt:lpstr>Esgoto e águas pluviais</vt:lpstr>
      <vt:lpstr>Esgoto e águas pluviais</vt:lpstr>
      <vt:lpstr>Esgoto e águas pluviais</vt:lpstr>
      <vt:lpstr>Águas pluviais</vt:lpstr>
      <vt:lpstr>Projeto elétrico</vt:lpstr>
      <vt:lpstr> Pontos de iluminação, TUE’s e TUG’s</vt:lpstr>
      <vt:lpstr>Apresentação do PowerPoint</vt:lpstr>
      <vt:lpstr>Apresentação do PowerPoint</vt:lpstr>
      <vt:lpstr>Apresentação do PowerPoint</vt:lpstr>
      <vt:lpstr>Estudo de sustentabilidade</vt:lpstr>
      <vt:lpstr>Aquecimento Solar (vista superior)</vt:lpstr>
      <vt:lpstr>Estudo de Tecnologia</vt:lpstr>
      <vt:lpstr>Apresentação do PowerPoint</vt:lpstr>
      <vt:lpstr>Apresentação do PowerPoint</vt:lpstr>
      <vt:lpstr>Apresentação do PowerPoint</vt:lpstr>
      <vt:lpstr>Orçamento e Planejamento De Obra</vt:lpstr>
      <vt:lpstr>Apresentação do PowerPoint</vt:lpstr>
      <vt:lpstr>Apresentação do PowerPoint</vt:lpstr>
      <vt:lpstr>Maquete digital</vt:lpstr>
      <vt:lpstr>Maquete digital</vt:lpstr>
      <vt:lpstr>Apresentação do PowerPoint</vt:lpstr>
      <vt:lpstr>Apresentação do PowerPoint</vt:lpstr>
      <vt:lpstr>Agradecimentos</vt:lpstr>
      <vt:lpstr>Apresentação do PowerPoint</vt:lpstr>
      <vt:lpstr>Obrigado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cg</cp:lastModifiedBy>
  <cp:revision>3</cp:revision>
  <dcterms:modified xsi:type="dcterms:W3CDTF">2019-11-25T17:49:57Z</dcterms:modified>
</cp:coreProperties>
</file>